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10"/>
  </p:notesMasterIdLst>
  <p:handoutMasterIdLst>
    <p:handoutMasterId r:id="rId11"/>
  </p:handoutMasterIdLst>
  <p:sldIdLst>
    <p:sldId id="256" r:id="rId2"/>
    <p:sldId id="269" r:id="rId3"/>
    <p:sldId id="371" r:id="rId4"/>
    <p:sldId id="372" r:id="rId5"/>
    <p:sldId id="271" r:id="rId6"/>
    <p:sldId id="270" r:id="rId7"/>
    <p:sldId id="272" r:id="rId8"/>
    <p:sldId id="273"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55" autoAdjust="0"/>
    <p:restoredTop sz="95126"/>
  </p:normalViewPr>
  <p:slideViewPr>
    <p:cSldViewPr snapToGrid="0">
      <p:cViewPr varScale="1">
        <p:scale>
          <a:sx n="53" d="100"/>
          <a:sy n="53" d="100"/>
        </p:scale>
        <p:origin x="156" y="78"/>
      </p:cViewPr>
      <p:guideLst>
        <p:guide orient="horz" pos="2160"/>
        <p:guide pos="2880"/>
      </p:guideLst>
    </p:cSldViewPr>
  </p:slideViewPr>
  <p:notesTextViewPr>
    <p:cViewPr>
      <p:scale>
        <a:sx n="33" d="100"/>
        <a:sy n="33" d="100"/>
      </p:scale>
      <p:origin x="0" y="0"/>
    </p:cViewPr>
  </p:notesTextViewPr>
  <p:notesViewPr>
    <p:cSldViewPr snapToGrid="0" snapToObjects="1">
      <p:cViewPr varScale="1">
        <p:scale>
          <a:sx n="60" d="100"/>
          <a:sy n="60" d="100"/>
        </p:scale>
        <p:origin x="-3152"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FE559A4-66F0-4992-A4F1-D366B5AAD84E}" type="datetimeFigureOut">
              <a:rPr lang="en-GB" smtClean="0"/>
              <a:t>09/02/2023</a:t>
            </a:fld>
            <a:endParaRPr lang="en-GB"/>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4"/>
            <a:ext cx="2946400" cy="496887"/>
          </a:xfrm>
          <a:prstGeom prst="rect">
            <a:avLst/>
          </a:prstGeom>
        </p:spPr>
        <p:txBody>
          <a:bodyPr vert="horz" lIns="91440" tIns="45720" rIns="91440" bIns="45720" rtlCol="0" anchor="b"/>
          <a:lstStyle>
            <a:lvl1pPr algn="r">
              <a:defRPr sz="1200"/>
            </a:lvl1pPr>
          </a:lstStyle>
          <a:p>
            <a:fld id="{B548C124-27E1-498F-B63D-0B6D8DCD36B5}" type="slidenum">
              <a:rPr lang="en-GB" smtClean="0"/>
              <a:t>‹#›</a:t>
            </a:fld>
            <a:endParaRPr lang="en-GB"/>
          </a:p>
        </p:txBody>
      </p:sp>
    </p:spTree>
    <p:extLst>
      <p:ext uri="{BB962C8B-B14F-4D97-AF65-F5344CB8AC3E}">
        <p14:creationId xmlns:p14="http://schemas.microsoft.com/office/powerpoint/2010/main" val="1793055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7" y="1"/>
            <a:ext cx="2945659" cy="496332"/>
          </a:xfrm>
          <a:prstGeom prst="rect">
            <a:avLst/>
          </a:prstGeom>
        </p:spPr>
        <p:txBody>
          <a:bodyPr vert="horz" lIns="91440" tIns="45720" rIns="91440" bIns="45720" rtlCol="0"/>
          <a:lstStyle>
            <a:lvl1pPr algn="r">
              <a:defRPr sz="1200"/>
            </a:lvl1pPr>
          </a:lstStyle>
          <a:p>
            <a:fld id="{54FEF015-A40A-734A-8C3B-20C46D39A15A}" type="datetimeFigureOut">
              <a:rPr lang="en-US" smtClean="0"/>
              <a:t>2/9/2023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4"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7" y="9428584"/>
            <a:ext cx="2945659" cy="496332"/>
          </a:xfrm>
          <a:prstGeom prst="rect">
            <a:avLst/>
          </a:prstGeom>
        </p:spPr>
        <p:txBody>
          <a:bodyPr vert="horz" lIns="91440" tIns="45720" rIns="91440" bIns="45720" rtlCol="0" anchor="b"/>
          <a:lstStyle>
            <a:lvl1pPr algn="r">
              <a:defRPr sz="1200"/>
            </a:lvl1pPr>
          </a:lstStyle>
          <a:p>
            <a:fld id="{057F9DC1-767B-524B-A7B8-93A98AC49102}" type="slidenum">
              <a:rPr lang="en-US" smtClean="0"/>
              <a:t>‹#›</a:t>
            </a:fld>
            <a:endParaRPr lang="en-US"/>
          </a:p>
        </p:txBody>
      </p:sp>
    </p:spTree>
    <p:extLst>
      <p:ext uri="{BB962C8B-B14F-4D97-AF65-F5344CB8AC3E}">
        <p14:creationId xmlns:p14="http://schemas.microsoft.com/office/powerpoint/2010/main" val="22818466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7F9DC1-767B-524B-A7B8-93A98AC49102}" type="slidenum">
              <a:rPr lang="en-US" smtClean="0"/>
              <a:t>7</a:t>
            </a:fld>
            <a:endParaRPr lang="en-US"/>
          </a:p>
        </p:txBody>
      </p:sp>
    </p:spTree>
    <p:extLst>
      <p:ext uri="{BB962C8B-B14F-4D97-AF65-F5344CB8AC3E}">
        <p14:creationId xmlns:p14="http://schemas.microsoft.com/office/powerpoint/2010/main" val="3234443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18742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043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858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1730" y="127495"/>
            <a:ext cx="6545070" cy="1143000"/>
          </a:xfrm>
        </p:spPr>
        <p:txBody>
          <a:bodyPr/>
          <a:lstStyle>
            <a:lvl1pPr>
              <a:defRPr baseline="0"/>
            </a:lvl1pPr>
          </a:lstStyle>
          <a:p>
            <a:endParaRPr lang="en-GB"/>
          </a:p>
        </p:txBody>
      </p:sp>
      <p:sp>
        <p:nvSpPr>
          <p:cNvPr id="3" name="Content Placeholder 2"/>
          <p:cNvSpPr>
            <a:spLocks noGrp="1"/>
          </p:cNvSpPr>
          <p:nvPr>
            <p:ph idx="1"/>
          </p:nvPr>
        </p:nvSpPr>
        <p:spPr>
          <a:xfrm>
            <a:off x="457200" y="1412776"/>
            <a:ext cx="8229600" cy="4525963"/>
          </a:xfrm>
        </p:spPr>
        <p:txBody>
          <a:bodyPr>
            <a:noAutofit/>
          </a:bodyPr>
          <a:lstStyle>
            <a:lvl1pPr marL="0" indent="0">
              <a:buFont typeface="Wingdings" panose="05000000000000000000" pitchFamily="2" charset="2"/>
              <a:buNone/>
              <a:defRPr sz="1800"/>
            </a:lvl1pPr>
          </a:lstStyle>
          <a:p>
            <a:pPr lvl="0"/>
            <a:endParaRPr lang="en-US"/>
          </a:p>
        </p:txBody>
      </p:sp>
      <p:sp>
        <p:nvSpPr>
          <p:cNvPr id="7" name="Date Placeholder 3">
            <a:extLst>
              <a:ext uri="{FF2B5EF4-FFF2-40B4-BE49-F238E27FC236}">
                <a16:creationId xmlns:a16="http://schemas.microsoft.com/office/drawing/2014/main" id="{7C98F8A0-8952-1D42-9C9E-B44E37A21EA3}"/>
              </a:ext>
            </a:extLst>
          </p:cNvPr>
          <p:cNvSpPr>
            <a:spLocks noGrp="1"/>
          </p:cNvSpPr>
          <p:nvPr>
            <p:ph type="dt" sz="half" idx="10"/>
          </p:nvPr>
        </p:nvSpPr>
        <p:spPr>
          <a:xfrm>
            <a:off x="1774310" y="6369053"/>
            <a:ext cx="1349890" cy="365125"/>
          </a:xfrm>
          <a:prstGeom prst="rect">
            <a:avLst/>
          </a:prstGeom>
        </p:spPr>
        <p:txBody>
          <a:bodyPr/>
          <a:lstStyle>
            <a:lvl1pPr>
              <a:defRPr>
                <a:solidFill>
                  <a:srgbClr val="936FB1"/>
                </a:solidFill>
                <a:latin typeface="Open Sans" panose="020B0606030504020204" pitchFamily="34" charset="0"/>
                <a:ea typeface="Open Sans" panose="020B0606030504020204" pitchFamily="34" charset="0"/>
                <a:cs typeface="Open Sans" panose="020B0606030504020204" pitchFamily="34" charset="0"/>
              </a:defRPr>
            </a:lvl1pPr>
          </a:lstStyle>
          <a:p>
            <a:fld id="{644E306B-C032-443E-8BE3-EEDDF6C224A1}" type="datetimeFigureOut">
              <a:rPr lang="en-GB" smtClean="0"/>
              <a:pPr/>
              <a:t>09/02/2023</a:t>
            </a:fld>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8" name="Footer Placeholder 4">
            <a:extLst>
              <a:ext uri="{FF2B5EF4-FFF2-40B4-BE49-F238E27FC236}">
                <a16:creationId xmlns:a16="http://schemas.microsoft.com/office/drawing/2014/main" id="{C622E8D8-4F9D-E946-80AB-7E83711889F8}"/>
              </a:ext>
            </a:extLst>
          </p:cNvPr>
          <p:cNvSpPr>
            <a:spLocks noGrp="1"/>
          </p:cNvSpPr>
          <p:nvPr>
            <p:ph type="ftr" sz="quarter" idx="11"/>
          </p:nvPr>
        </p:nvSpPr>
        <p:spPr>
          <a:xfrm>
            <a:off x="3167844" y="6369052"/>
            <a:ext cx="2895600" cy="365125"/>
          </a:xfrm>
          <a:prstGeom prst="rect">
            <a:avLst/>
          </a:prstGeom>
        </p:spPr>
        <p:txBody>
          <a:bodyPr/>
          <a:lstStyle>
            <a:lvl1pPr>
              <a:defRPr>
                <a:solidFill>
                  <a:srgbClr val="936FB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003405B-7BCF-9649-9DDF-E2F44A3D88DE}"/>
              </a:ext>
            </a:extLst>
          </p:cNvPr>
          <p:cNvSpPr>
            <a:spLocks noGrp="1"/>
          </p:cNvSpPr>
          <p:nvPr>
            <p:ph type="sldNum" sz="quarter" idx="12"/>
          </p:nvPr>
        </p:nvSpPr>
        <p:spPr>
          <a:xfrm>
            <a:off x="6107088" y="6369051"/>
            <a:ext cx="1349890" cy="365125"/>
          </a:xfrm>
          <a:prstGeom prst="rect">
            <a:avLst/>
          </a:prstGeom>
        </p:spPr>
        <p:txBody>
          <a:bodyPr/>
          <a:lstStyle>
            <a:lvl1pPr>
              <a:defRPr>
                <a:solidFill>
                  <a:srgbClr val="936FB1"/>
                </a:solidFill>
                <a:latin typeface="Open Sans" panose="020B0606030504020204" pitchFamily="34" charset="0"/>
                <a:ea typeface="Open Sans" panose="020B0606030504020204" pitchFamily="34" charset="0"/>
                <a:cs typeface="Open Sans" panose="020B0606030504020204" pitchFamily="34" charset="0"/>
              </a:defRPr>
            </a:lvl1pPr>
          </a:lstStyle>
          <a:p>
            <a:fld id="{264E4932-B2DF-429D-92C6-74AF70187F5E}" type="slidenum">
              <a:rPr lang="en-GB" smtClean="0"/>
              <a:pPr/>
              <a:t>‹#›</a:t>
            </a:fld>
            <a:endParaRPr lang="en-GB">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9997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id="{08C9498E-A999-A648-BD26-3D5F77D87EAB}"/>
              </a:ext>
            </a:extLst>
          </p:cNvPr>
          <p:cNvSpPr txBox="1"/>
          <p:nvPr userDrawn="1"/>
        </p:nvSpPr>
        <p:spPr>
          <a:xfrm>
            <a:off x="689882" y="6311899"/>
            <a:ext cx="7886700" cy="369332"/>
          </a:xfrm>
          <a:prstGeom prst="rect">
            <a:avLst/>
          </a:prstGeom>
          <a:solidFill>
            <a:schemeClr val="accent4">
              <a:lumMod val="20000"/>
              <a:lumOff val="80000"/>
            </a:schemeClr>
          </a:solidFill>
          <a:ln>
            <a:solidFill>
              <a:schemeClr val="tx1">
                <a:lumMod val="85000"/>
                <a:lumOff val="15000"/>
              </a:schemeClr>
            </a:solidFill>
          </a:ln>
        </p:spPr>
        <p:txBody>
          <a:bodyPr wrap="square" rtlCol="0">
            <a:spAutoFit/>
          </a:bodyPr>
          <a:lstStyle/>
          <a:p>
            <a:r>
              <a:rPr lang="en-GB" sz="1800" dirty="0">
                <a:latin typeface="Montserrat Medium"/>
              </a:rPr>
              <a:t>Learning Question: </a:t>
            </a:r>
          </a:p>
        </p:txBody>
      </p:sp>
      <p:sp>
        <p:nvSpPr>
          <p:cNvPr id="5" name="Content Placeholder 2">
            <a:extLst>
              <a:ext uri="{FF2B5EF4-FFF2-40B4-BE49-F238E27FC236}">
                <a16:creationId xmlns:a16="http://schemas.microsoft.com/office/drawing/2014/main" id="{1C7F6807-E377-7B47-AB84-EA2E9933685A}"/>
              </a:ext>
            </a:extLst>
          </p:cNvPr>
          <p:cNvSpPr>
            <a:spLocks noGrp="1"/>
          </p:cNvSpPr>
          <p:nvPr>
            <p:ph idx="10" hasCustomPrompt="1"/>
          </p:nvPr>
        </p:nvSpPr>
        <p:spPr>
          <a:xfrm>
            <a:off x="2458015" y="6311899"/>
            <a:ext cx="6118567" cy="433110"/>
          </a:xfrm>
        </p:spPr>
        <p:txBody>
          <a:bodyPr>
            <a:normAutofit/>
          </a:bodyPr>
          <a:lstStyle>
            <a:lvl1pPr marL="0" indent="0">
              <a:buNone/>
              <a:defRPr sz="1500"/>
            </a:lvl1pPr>
          </a:lstStyle>
          <a:p>
            <a:pPr lvl="0"/>
            <a:r>
              <a:rPr lang="en-US" dirty="0"/>
              <a:t>Edit Master text styles</a:t>
            </a:r>
          </a:p>
        </p:txBody>
      </p:sp>
    </p:spTree>
    <p:extLst>
      <p:ext uri="{BB962C8B-B14F-4D97-AF65-F5344CB8AC3E}">
        <p14:creationId xmlns:p14="http://schemas.microsoft.com/office/powerpoint/2010/main" val="2366575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07763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976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083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8923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75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3722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dirty="0"/>
              <a:t>Click to edit Master title style</a:t>
            </a:r>
            <a:endParaRPr lang="en-GB"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423773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2A0A5B-1757-694E-BC9B-4161C87573C0}"/>
              </a:ext>
            </a:extLst>
          </p:cNvPr>
          <p:cNvPicPr>
            <a:picLocks noChangeAspect="1"/>
          </p:cNvPicPr>
          <p:nvPr userDrawn="1"/>
        </p:nvPicPr>
        <p:blipFill rotWithShape="1">
          <a:blip r:embed="rId14">
            <a:duotone>
              <a:schemeClr val="accent4">
                <a:shade val="45000"/>
                <a:satMod val="135000"/>
              </a:schemeClr>
              <a:prstClr val="white"/>
            </a:duotone>
            <a:extLst>
              <a:ext uri="{28A0092B-C50C-407E-A947-70E740481C1C}">
                <a14:useLocalDpi xmlns:a14="http://schemas.microsoft.com/office/drawing/2010/main" val="0"/>
              </a:ext>
            </a:extLst>
          </a:blip>
          <a:srcRect l="51823"/>
          <a:stretch/>
        </p:blipFill>
        <p:spPr>
          <a:xfrm flipH="1">
            <a:off x="7934263" y="-1344"/>
            <a:ext cx="1209737" cy="6859344"/>
          </a:xfrm>
          <a:prstGeom prst="rect">
            <a:avLst/>
          </a:prstGeom>
        </p:spPr>
      </p:pic>
      <p:pic>
        <p:nvPicPr>
          <p:cNvPr id="10" name="Picture 9">
            <a:extLst>
              <a:ext uri="{FF2B5EF4-FFF2-40B4-BE49-F238E27FC236}">
                <a16:creationId xmlns:a16="http://schemas.microsoft.com/office/drawing/2014/main" id="{09A4025A-A3EE-CF46-93D7-F786AE826F7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934263" y="0"/>
            <a:ext cx="1209737" cy="857294"/>
          </a:xfrm>
          <a:prstGeom prst="rect">
            <a:avLst/>
          </a:prstGeom>
          <a:effectLst>
            <a:glow rad="63500">
              <a:schemeClr val="accent4">
                <a:satMod val="175000"/>
                <a:alpha val="40000"/>
              </a:schemeClr>
            </a:glow>
          </a:effectLst>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901215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hf sldNum="0" hdr="0"/>
  <p:txStyles>
    <p:titleStyle>
      <a:lvl1pPr algn="l" defTabSz="685800" rtl="0" eaLnBrk="1" latinLnBrk="0" hangingPunct="1">
        <a:lnSpc>
          <a:spcPct val="90000"/>
        </a:lnSpc>
        <a:spcBef>
          <a:spcPct val="0"/>
        </a:spcBef>
        <a:buNone/>
        <a:defRPr sz="3300" b="1" u="sng" kern="1200">
          <a:solidFill>
            <a:srgbClr val="6F30A0"/>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ontserrat"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option-decision-consideration-1010899/" TargetMode="External"/><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hyperlink" Target="https://educationalflix.blogspot.com/2020/09/what-to-do-after-matric.html"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www.cwmbranhighschool.co.uk/ks4option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600" dirty="0"/>
              <a:t>GCSE </a:t>
            </a:r>
            <a:br>
              <a:rPr lang="en-GB" sz="6600" dirty="0"/>
            </a:br>
            <a:r>
              <a:rPr lang="en-GB" sz="6600" dirty="0"/>
              <a:t>Options</a:t>
            </a:r>
          </a:p>
        </p:txBody>
      </p:sp>
      <p:sp>
        <p:nvSpPr>
          <p:cNvPr id="3" name="Subtitle 2"/>
          <p:cNvSpPr>
            <a:spLocks noGrp="1"/>
          </p:cNvSpPr>
          <p:nvPr>
            <p:ph type="subTitle" idx="1"/>
          </p:nvPr>
        </p:nvSpPr>
        <p:spPr/>
        <p:txBody>
          <a:bodyPr>
            <a:normAutofit/>
          </a:bodyPr>
          <a:lstStyle/>
          <a:p>
            <a:r>
              <a:rPr lang="en-GB" sz="4400" dirty="0"/>
              <a:t>2023-2025</a:t>
            </a:r>
          </a:p>
        </p:txBody>
      </p:sp>
      <p:pic>
        <p:nvPicPr>
          <p:cNvPr id="5" name="Picture 4">
            <a:extLst>
              <a:ext uri="{FF2B5EF4-FFF2-40B4-BE49-F238E27FC236}">
                <a16:creationId xmlns:a16="http://schemas.microsoft.com/office/drawing/2014/main" id="{6E3FDFB2-3DCD-4796-900D-A437676E584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6024" y="406399"/>
            <a:ext cx="3024063" cy="3024063"/>
          </a:xfrm>
          <a:prstGeom prst="rect">
            <a:avLst/>
          </a:prstGeom>
        </p:spPr>
      </p:pic>
      <p:pic>
        <p:nvPicPr>
          <p:cNvPr id="7" name="Picture 6">
            <a:extLst>
              <a:ext uri="{FF2B5EF4-FFF2-40B4-BE49-F238E27FC236}">
                <a16:creationId xmlns:a16="http://schemas.microsoft.com/office/drawing/2014/main" id="{6C6B263D-9534-4F63-8A49-9BB8AFE7E9D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78878" y="4101568"/>
            <a:ext cx="4125133" cy="2496614"/>
          </a:xfrm>
          <a:prstGeom prst="rect">
            <a:avLst/>
          </a:prstGeom>
        </p:spPr>
      </p:pic>
    </p:spTree>
    <p:extLst>
      <p:ext uri="{BB962C8B-B14F-4D97-AF65-F5344CB8AC3E}">
        <p14:creationId xmlns:p14="http://schemas.microsoft.com/office/powerpoint/2010/main" val="324697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A4D138-C9EC-4CF0-B5FB-D094818584A0}"/>
              </a:ext>
            </a:extLst>
          </p:cNvPr>
          <p:cNvSpPr/>
          <p:nvPr/>
        </p:nvSpPr>
        <p:spPr>
          <a:xfrm>
            <a:off x="628651" y="1859339"/>
            <a:ext cx="7886700" cy="4708981"/>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Options evening has now arrived and it is really important that our students consider what they want to study, as these choices will impact the pathway that they take once they have completed their time here in Cwmbran High School.</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There are a variety of options available for all pupils attending Cwmbran High and these will prepare learners for their future once they leave compulsory education at 16.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This may include:</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College- Torfaen Learning Zone</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6</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form </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Apprenticeships</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University</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World of work </a:t>
            </a:r>
          </a:p>
        </p:txBody>
      </p:sp>
      <p:sp>
        <p:nvSpPr>
          <p:cNvPr id="3" name="Title 2">
            <a:extLst>
              <a:ext uri="{FF2B5EF4-FFF2-40B4-BE49-F238E27FC236}">
                <a16:creationId xmlns:a16="http://schemas.microsoft.com/office/drawing/2014/main" id="{4A4AC756-0DE7-4DFE-8B99-92983C620F53}"/>
              </a:ext>
            </a:extLst>
          </p:cNvPr>
          <p:cNvSpPr>
            <a:spLocks noGrp="1"/>
          </p:cNvSpPr>
          <p:nvPr>
            <p:ph type="title"/>
          </p:nvPr>
        </p:nvSpPr>
        <p:spPr>
          <a:xfrm>
            <a:off x="628650" y="365126"/>
            <a:ext cx="6888431" cy="1325563"/>
          </a:xfrm>
        </p:spPr>
        <p:txBody>
          <a:bodyPr/>
          <a:lstStyle/>
          <a:p>
            <a:r>
              <a:rPr lang="en-GB" u="none" dirty="0"/>
              <a:t>What subjects would you like to study at GCSE?</a:t>
            </a:r>
          </a:p>
        </p:txBody>
      </p:sp>
    </p:spTree>
    <p:extLst>
      <p:ext uri="{BB962C8B-B14F-4D97-AF65-F5344CB8AC3E}">
        <p14:creationId xmlns:p14="http://schemas.microsoft.com/office/powerpoint/2010/main" val="211117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68C39-2BD4-0040-8415-CFD4E123A49B}"/>
              </a:ext>
            </a:extLst>
          </p:cNvPr>
          <p:cNvSpPr>
            <a:spLocks noGrp="1"/>
          </p:cNvSpPr>
          <p:nvPr>
            <p:ph type="title"/>
          </p:nvPr>
        </p:nvSpPr>
        <p:spPr>
          <a:xfrm>
            <a:off x="2141730" y="1004600"/>
            <a:ext cx="6412334" cy="857250"/>
          </a:xfrm>
          <a:ln w="19050">
            <a:solidFill>
              <a:srgbClr val="936FB1"/>
            </a:solidFill>
          </a:ln>
        </p:spPr>
        <p:txBody>
          <a:bodyPr>
            <a:normAutofit/>
          </a:bodyPr>
          <a:lstStyle/>
          <a:p>
            <a:r>
              <a:rPr lang="en-US" sz="3600" dirty="0"/>
              <a:t>Compulsory subjects</a:t>
            </a:r>
          </a:p>
        </p:txBody>
      </p:sp>
      <p:sp>
        <p:nvSpPr>
          <p:cNvPr id="4" name="Rectangle 3"/>
          <p:cNvSpPr txBox="1">
            <a:spLocks noChangeArrowheads="1"/>
          </p:cNvSpPr>
          <p:nvPr/>
        </p:nvSpPr>
        <p:spPr>
          <a:xfrm>
            <a:off x="7114308" y="1072918"/>
            <a:ext cx="1156855" cy="578244"/>
          </a:xfrm>
          <a:prstGeom prst="rect">
            <a:avLst/>
          </a:prstGeom>
        </p:spPr>
        <p:txBody>
          <a:bodyPr vert="horz" lIns="68580" tIns="34290" rIns="68580" bIns="34290" rtlCol="0">
            <a:noAutofit/>
          </a:bodyPr>
          <a:lstStyle>
            <a:lvl1pPr marL="0" indent="0" algn="l" defTabSz="914400" rtl="0" eaLnBrk="1" latinLnBrk="0" hangingPunct="1">
              <a:spcBef>
                <a:spcPct val="20000"/>
              </a:spcBef>
              <a:buFont typeface="Wingdings" panose="05000000000000000000" pitchFamily="2" charset="2"/>
              <a:buNone/>
              <a:defRPr sz="2400" kern="1200">
                <a:solidFill>
                  <a:srgbClr val="464444"/>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64444"/>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64444"/>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64444"/>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464444"/>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ltLang="en-US" sz="1800" dirty="0"/>
          </a:p>
        </p:txBody>
      </p:sp>
      <p:sp>
        <p:nvSpPr>
          <p:cNvPr id="6" name="Content Placeholder 2"/>
          <p:cNvSpPr txBox="1">
            <a:spLocks/>
          </p:cNvSpPr>
          <p:nvPr/>
        </p:nvSpPr>
        <p:spPr>
          <a:xfrm>
            <a:off x="332815" y="2110221"/>
            <a:ext cx="8221249" cy="3540702"/>
          </a:xfrm>
          <a:prstGeom prst="rect">
            <a:avLst/>
          </a:prstGeom>
        </p:spPr>
        <p:txBody>
          <a:bodyPr vert="horz" lIns="68580" tIns="34290" rIns="68580" bIns="34290" rtlCol="0">
            <a:noAutofit/>
          </a:bodyPr>
          <a:lstStyle>
            <a:lvl1pPr marL="0" indent="0" algn="l" defTabSz="914400" rtl="0" eaLnBrk="1" latinLnBrk="0" hangingPunct="1">
              <a:spcBef>
                <a:spcPct val="20000"/>
              </a:spcBef>
              <a:buFont typeface="Wingdings" panose="05000000000000000000" pitchFamily="2" charset="2"/>
              <a:buNone/>
              <a:defRPr sz="2400" kern="1200">
                <a:solidFill>
                  <a:srgbClr val="464444"/>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64444"/>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64444"/>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64444"/>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464444"/>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dirty="0"/>
          </a:p>
        </p:txBody>
      </p:sp>
      <p:sp>
        <p:nvSpPr>
          <p:cNvPr id="7" name="Rectangle 6"/>
          <p:cNvSpPr/>
          <p:nvPr/>
        </p:nvSpPr>
        <p:spPr>
          <a:xfrm>
            <a:off x="550311" y="3103705"/>
            <a:ext cx="7786255" cy="300082"/>
          </a:xfrm>
          <a:prstGeom prst="rect">
            <a:avLst/>
          </a:prstGeom>
        </p:spPr>
        <p:txBody>
          <a:bodyPr wrap="square">
            <a:spAutoFit/>
          </a:bodyPr>
          <a:lstStyle/>
          <a:p>
            <a:endParaRPr lang="en-GB" sz="1350" dirty="0"/>
          </a:p>
        </p:txBody>
      </p:sp>
      <p:sp>
        <p:nvSpPr>
          <p:cNvPr id="3" name="Rectangle 2"/>
          <p:cNvSpPr/>
          <p:nvPr/>
        </p:nvSpPr>
        <p:spPr>
          <a:xfrm>
            <a:off x="1038497" y="1930168"/>
            <a:ext cx="6573883" cy="3728328"/>
          </a:xfrm>
          <a:prstGeom prst="rect">
            <a:avLst/>
          </a:prstGeom>
        </p:spPr>
        <p:txBody>
          <a:bodyPr wrap="square">
            <a:spAutoFit/>
          </a:bodyPr>
          <a:lstStyle/>
          <a:p>
            <a:pPr>
              <a:lnSpc>
                <a:spcPct val="115000"/>
              </a:lnSpc>
            </a:pPr>
            <a:r>
              <a:rPr lang="en-GB" sz="1500" b="1" dirty="0">
                <a:latin typeface="Arial" panose="020B0604020202020204" pitchFamily="34" charset="0"/>
                <a:ea typeface="Calibri" panose="020F0502020204030204" pitchFamily="34" charset="0"/>
                <a:cs typeface="Times New Roman" panose="02020603050405020304" pitchFamily="18" charset="0"/>
              </a:rPr>
              <a:t>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ctr">
              <a:lnSpc>
                <a:spcPct val="115000"/>
              </a:lnSpc>
              <a:buFont typeface="Wingdings" panose="05000000000000000000" pitchFamily="2"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English Language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ctr">
              <a:lnSpc>
                <a:spcPct val="115000"/>
              </a:lnSpc>
              <a:buFont typeface="Wingdings" panose="05000000000000000000" pitchFamily="2"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English Literature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ctr">
              <a:lnSpc>
                <a:spcPct val="115000"/>
              </a:lnSpc>
              <a:buFont typeface="Wingdings" panose="05000000000000000000" pitchFamily="2"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Mathematics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ctr">
              <a:lnSpc>
                <a:spcPct val="115000"/>
              </a:lnSpc>
              <a:buFont typeface="Wingdings" panose="05000000000000000000" pitchFamily="2"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Mathematics-Numeracy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ctr">
              <a:lnSpc>
                <a:spcPct val="115000"/>
              </a:lnSpc>
              <a:buFont typeface="Wingdings" panose="05000000000000000000" pitchFamily="2"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Equality and Diversity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ctr">
              <a:lnSpc>
                <a:spcPct val="115000"/>
              </a:lnSpc>
              <a:buFont typeface="Wingdings" panose="05000000000000000000" pitchFamily="2"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Double/Single Award Science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ctr">
              <a:lnSpc>
                <a:spcPct val="115000"/>
              </a:lnSpc>
              <a:buFont typeface="Wingdings" panose="05000000000000000000" pitchFamily="2"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Skill Challenge Certificate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ctr">
              <a:lnSpc>
                <a:spcPct val="115000"/>
              </a:lnSpc>
              <a:buFont typeface="Wingdings" panose="05000000000000000000" pitchFamily="2"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Welsh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Compulsory Education Images, Stock Photos &amp;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105" y="2470047"/>
            <a:ext cx="2786063"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44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68C39-2BD4-0040-8415-CFD4E123A49B}"/>
              </a:ext>
            </a:extLst>
          </p:cNvPr>
          <p:cNvSpPr>
            <a:spLocks noGrp="1"/>
          </p:cNvSpPr>
          <p:nvPr>
            <p:ph type="title"/>
          </p:nvPr>
        </p:nvSpPr>
        <p:spPr>
          <a:xfrm>
            <a:off x="2581228" y="1075781"/>
            <a:ext cx="3585047" cy="857250"/>
          </a:xfrm>
          <a:ln w="19050">
            <a:solidFill>
              <a:srgbClr val="936FB1"/>
            </a:solidFill>
          </a:ln>
        </p:spPr>
        <p:txBody>
          <a:bodyPr>
            <a:normAutofit fontScale="90000"/>
          </a:bodyPr>
          <a:lstStyle/>
          <a:p>
            <a:pPr algn="ctr"/>
            <a:r>
              <a:rPr lang="en-US" sz="3600" dirty="0"/>
              <a:t>Option </a:t>
            </a:r>
            <a:r>
              <a:rPr lang="en-US" sz="3600"/>
              <a:t>subjects 2023- 2025 </a:t>
            </a:r>
            <a:endParaRPr lang="en-US" sz="3600" dirty="0"/>
          </a:p>
        </p:txBody>
      </p:sp>
      <p:sp>
        <p:nvSpPr>
          <p:cNvPr id="3" name="Content Placeholder 2">
            <a:extLst>
              <a:ext uri="{FF2B5EF4-FFF2-40B4-BE49-F238E27FC236}">
                <a16:creationId xmlns:a16="http://schemas.microsoft.com/office/drawing/2014/main" id="{4896F610-5710-8045-BC8B-F34375719204}"/>
              </a:ext>
            </a:extLst>
          </p:cNvPr>
          <p:cNvSpPr>
            <a:spLocks noGrp="1"/>
          </p:cNvSpPr>
          <p:nvPr>
            <p:ph idx="1"/>
          </p:nvPr>
        </p:nvSpPr>
        <p:spPr>
          <a:xfrm>
            <a:off x="398206" y="2103489"/>
            <a:ext cx="8229600" cy="3499081"/>
          </a:xfrm>
        </p:spPr>
        <p:txBody>
          <a:bodyPr vert="horz" lIns="68580" tIns="34290" rIns="68580" bIns="34290" rtlCol="0" anchor="t">
            <a:noAutofit/>
          </a:bodyPr>
          <a:lstStyle/>
          <a:p>
            <a:pPr marL="257175" indent="-257175">
              <a:buFont typeface="Wingdings" panose="05000000000000000000" pitchFamily="2" charset="2"/>
              <a:buChar char="Ø"/>
            </a:pPr>
            <a:endParaRPr lang="en-US" sz="2700" dirty="0"/>
          </a:p>
          <a:p>
            <a:pPr marL="257175" indent="-257175">
              <a:buFont typeface="Wingdings" panose="05000000000000000000" pitchFamily="2" charset="2"/>
              <a:buChar char="Ø"/>
            </a:pPr>
            <a:endParaRPr lang="en-US" dirty="0"/>
          </a:p>
          <a:p>
            <a:pPr marL="257175" indent="-257175">
              <a:buFont typeface="Wingdings" panose="05000000000000000000" pitchFamily="2" charset="2"/>
              <a:buChar char="Ø"/>
            </a:pPr>
            <a:endParaRPr lang="en-US" dirty="0"/>
          </a:p>
        </p:txBody>
      </p:sp>
      <p:pic>
        <p:nvPicPr>
          <p:cNvPr id="2050" name="Picture 2" descr="Making Choices - Is Not as Hard as You Th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201" y="962645"/>
            <a:ext cx="1642605" cy="9765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594B81C6-2A50-4929-BFEC-138A56249B47}"/>
              </a:ext>
            </a:extLst>
          </p:cNvPr>
          <p:cNvGraphicFramePr>
            <a:graphicFrameLocks noGrp="1"/>
          </p:cNvGraphicFramePr>
          <p:nvPr>
            <p:extLst>
              <p:ext uri="{D42A27DB-BD31-4B8C-83A1-F6EECF244321}">
                <p14:modId xmlns:p14="http://schemas.microsoft.com/office/powerpoint/2010/main" val="314509268"/>
              </p:ext>
            </p:extLst>
          </p:nvPr>
        </p:nvGraphicFramePr>
        <p:xfrm>
          <a:off x="813035" y="2366511"/>
          <a:ext cx="7297812" cy="4176796"/>
        </p:xfrm>
        <a:graphic>
          <a:graphicData uri="http://schemas.openxmlformats.org/drawingml/2006/table">
            <a:tbl>
              <a:tblPr firstRow="1" firstCol="1" bandRow="1"/>
              <a:tblGrid>
                <a:gridCol w="2432336">
                  <a:extLst>
                    <a:ext uri="{9D8B030D-6E8A-4147-A177-3AD203B41FA5}">
                      <a16:colId xmlns:a16="http://schemas.microsoft.com/office/drawing/2014/main" val="3762777036"/>
                    </a:ext>
                  </a:extLst>
                </a:gridCol>
                <a:gridCol w="2432336">
                  <a:extLst>
                    <a:ext uri="{9D8B030D-6E8A-4147-A177-3AD203B41FA5}">
                      <a16:colId xmlns:a16="http://schemas.microsoft.com/office/drawing/2014/main" val="2873925698"/>
                    </a:ext>
                  </a:extLst>
                </a:gridCol>
                <a:gridCol w="2433140">
                  <a:extLst>
                    <a:ext uri="{9D8B030D-6E8A-4147-A177-3AD203B41FA5}">
                      <a16:colId xmlns:a16="http://schemas.microsoft.com/office/drawing/2014/main" val="2732445107"/>
                    </a:ext>
                  </a:extLst>
                </a:gridCol>
              </a:tblGrid>
              <a:tr h="445428">
                <a:tc>
                  <a:txBody>
                    <a:bodyPr/>
                    <a:lstStyle/>
                    <a:p>
                      <a:pPr algn="ct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Option 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Option 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Option 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17382470"/>
                  </a:ext>
                </a:extLst>
              </a:tr>
              <a:tr h="44542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Business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Business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Art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875592"/>
                  </a:ext>
                </a:extLst>
              </a:tr>
              <a:tr h="44542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Health &amp; Social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Computer Science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French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68733"/>
                  </a:ext>
                </a:extLst>
              </a:tr>
              <a:tr h="613372">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History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Drama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Geography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6886"/>
                  </a:ext>
                </a:extLst>
              </a:tr>
              <a:tr h="445428">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Music</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Geography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History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270318"/>
                  </a:ext>
                </a:extLst>
              </a:tr>
              <a:tr h="445428">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Public Services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 IT (BTEC)</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Hospitality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221654"/>
                  </a:ext>
                </a:extLst>
              </a:tr>
              <a:tr h="445428">
                <a:tc>
                  <a:txBody>
                    <a:bodyPr/>
                    <a:lstStyle/>
                    <a:p>
                      <a:pPr>
                        <a:lnSpc>
                          <a:spcPct val="107000"/>
                        </a:lnSpc>
                        <a:spcAft>
                          <a:spcPts val="0"/>
                        </a:spcAft>
                      </a:pPr>
                      <a:r>
                        <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Religious Education</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Photography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PE (GCSE)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02048"/>
                  </a:ext>
                </a:extLst>
              </a:tr>
              <a:tr h="445428">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Travel &amp; Tourism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Product Design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Princes Trust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381523"/>
                  </a:ext>
                </a:extLst>
              </a:tr>
              <a:tr h="445428">
                <a:tc>
                  <a:txBody>
                    <a:bodyPr/>
                    <a:lstStyle/>
                    <a:p>
                      <a:pPr>
                        <a:lnSpc>
                          <a:spcPct val="107000"/>
                        </a:lnSpc>
                        <a:spcAft>
                          <a:spcPts val="0"/>
                        </a:spcAft>
                      </a:pPr>
                      <a:r>
                        <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Triple Science (L7+)</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Sweet (BTEC)</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Sports (BTEC)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871382"/>
                  </a:ext>
                </a:extLst>
              </a:tr>
            </a:tbl>
          </a:graphicData>
        </a:graphic>
      </p:graphicFrame>
    </p:spTree>
    <p:extLst>
      <p:ext uri="{BB962C8B-B14F-4D97-AF65-F5344CB8AC3E}">
        <p14:creationId xmlns:p14="http://schemas.microsoft.com/office/powerpoint/2010/main" val="1923547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310304-C9C0-4BD8-BB88-ABC496FB16FA}"/>
              </a:ext>
            </a:extLst>
          </p:cNvPr>
          <p:cNvSpPr/>
          <p:nvPr/>
        </p:nvSpPr>
        <p:spPr>
          <a:xfrm>
            <a:off x="308759" y="1548184"/>
            <a:ext cx="8728364" cy="4524315"/>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This evening will give you an opportunity to talk to:</a:t>
            </a:r>
          </a:p>
          <a:p>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Mr Merrett- Head of Year 9 HOY (Room 50)</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Mr Roberts – Assistant Head of Year 9 DHOY (Room 50)</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Subject leaders for all option subjects (Room 51)</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Senior members of staff to seek further guidance with your option choices</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Mrs Abdulla – Deputy Headteacher (Room 49)</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Mr Chapman- Head of Year 11(Room 49)</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Mrs Ager- Assistant Headteacher. (Room 48)</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Mr Miller- Acting </a:t>
            </a:r>
            <a:r>
              <a:rPr lang="en-GB" dirty="0" err="1">
                <a:latin typeface="Arial" panose="020B0604020202020204" pitchFamily="34" charset="0"/>
                <a:cs typeface="Arial" panose="020B0604020202020204" pitchFamily="34" charset="0"/>
              </a:rPr>
              <a:t>Alenco</a:t>
            </a:r>
            <a:r>
              <a:rPr lang="en-GB" dirty="0">
                <a:latin typeface="Arial" panose="020B0604020202020204" pitchFamily="34" charset="0"/>
                <a:cs typeface="Arial" panose="020B0604020202020204" pitchFamily="34" charset="0"/>
              </a:rPr>
              <a:t> (Room 48)</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Mrs </a:t>
            </a:r>
            <a:r>
              <a:rPr lang="en-GB" dirty="0" err="1">
                <a:latin typeface="Arial" panose="020B0604020202020204" pitchFamily="34" charset="0"/>
                <a:cs typeface="Arial" panose="020B0604020202020204" pitchFamily="34" charset="0"/>
              </a:rPr>
              <a:t>McHallam</a:t>
            </a:r>
            <a:r>
              <a:rPr lang="en-GB" dirty="0">
                <a:latin typeface="Arial" panose="020B0604020202020204" pitchFamily="34" charset="0"/>
                <a:cs typeface="Arial" panose="020B0604020202020204" pitchFamily="34" charset="0"/>
              </a:rPr>
              <a:t>- Teacher in charge of </a:t>
            </a:r>
            <a:r>
              <a:rPr lang="en-GB" dirty="0" err="1">
                <a:latin typeface="Arial" panose="020B0604020202020204" pitchFamily="34" charset="0"/>
                <a:cs typeface="Arial" panose="020B0604020202020204" pitchFamily="34" charset="0"/>
              </a:rPr>
              <a:t>Tyfu</a:t>
            </a:r>
            <a:r>
              <a:rPr lang="en-GB" dirty="0">
                <a:latin typeface="Arial" panose="020B0604020202020204" pitchFamily="34" charset="0"/>
                <a:cs typeface="Arial" panose="020B0604020202020204" pitchFamily="34" charset="0"/>
              </a:rPr>
              <a:t>. (Room 48)</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Colleagues from Careers Wales and Torfaen Learning Zone are also here tonight to offer support and guidance on chosen pathways.(Main Hall) </a:t>
            </a:r>
          </a:p>
          <a:p>
            <a:r>
              <a:rPr lang="en-GB" dirty="0">
                <a:latin typeface="Arial" panose="020B0604020202020204" pitchFamily="34" charset="0"/>
                <a:cs typeface="Arial" panose="020B0604020202020204" pitchFamily="34" charset="0"/>
              </a:rPr>
              <a:t>Information can also be found at: </a:t>
            </a:r>
            <a:r>
              <a:rPr lang="en-GB" dirty="0">
                <a:latin typeface="Arial" panose="020B0604020202020204" pitchFamily="34" charset="0"/>
                <a:cs typeface="Arial" panose="020B0604020202020204" pitchFamily="34" charset="0"/>
                <a:hlinkClick r:id="rId2"/>
              </a:rPr>
              <a:t>http://www.cwmbranhighschool.co.uk/ks4options/</a:t>
            </a:r>
            <a:r>
              <a:rPr lang="en-GB" dirty="0">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2E1B40F4-789B-456C-A2E5-1EC3605A09F8}"/>
              </a:ext>
            </a:extLst>
          </p:cNvPr>
          <p:cNvSpPr>
            <a:spLocks noGrp="1"/>
          </p:cNvSpPr>
          <p:nvPr>
            <p:ph type="title"/>
          </p:nvPr>
        </p:nvSpPr>
        <p:spPr/>
        <p:txBody>
          <a:bodyPr/>
          <a:lstStyle/>
          <a:p>
            <a:r>
              <a:rPr lang="en-GB" dirty="0"/>
              <a:t>What to expect from the evening?</a:t>
            </a:r>
          </a:p>
        </p:txBody>
      </p:sp>
    </p:spTree>
    <p:extLst>
      <p:ext uri="{BB962C8B-B14F-4D97-AF65-F5344CB8AC3E}">
        <p14:creationId xmlns:p14="http://schemas.microsoft.com/office/powerpoint/2010/main" val="422102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3FB56-0A99-4CBC-872D-33C6DDAA4423}"/>
              </a:ext>
            </a:extLst>
          </p:cNvPr>
          <p:cNvPicPr>
            <a:picLocks noChangeAspect="1"/>
          </p:cNvPicPr>
          <p:nvPr/>
        </p:nvPicPr>
        <p:blipFill rotWithShape="1">
          <a:blip r:embed="rId2"/>
          <a:srcRect l="51667" t="25605" r="6875" b="11975"/>
          <a:stretch/>
        </p:blipFill>
        <p:spPr>
          <a:xfrm>
            <a:off x="711200" y="262519"/>
            <a:ext cx="7071360" cy="5914761"/>
          </a:xfrm>
          <a:prstGeom prst="rect">
            <a:avLst/>
          </a:prstGeom>
        </p:spPr>
      </p:pic>
    </p:spTree>
    <p:extLst>
      <p:ext uri="{BB962C8B-B14F-4D97-AF65-F5344CB8AC3E}">
        <p14:creationId xmlns:p14="http://schemas.microsoft.com/office/powerpoint/2010/main" val="3781078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3E139-76B7-4380-9E4F-F93B6FA2BDA5}"/>
              </a:ext>
            </a:extLst>
          </p:cNvPr>
          <p:cNvPicPr>
            <a:picLocks noChangeAspect="1"/>
          </p:cNvPicPr>
          <p:nvPr/>
        </p:nvPicPr>
        <p:blipFill rotWithShape="1">
          <a:blip r:embed="rId3"/>
          <a:srcRect l="38334" t="16204" r="38222" b="7826"/>
          <a:stretch/>
        </p:blipFill>
        <p:spPr>
          <a:xfrm>
            <a:off x="314255" y="1609409"/>
            <a:ext cx="2511649" cy="4578031"/>
          </a:xfrm>
          <a:prstGeom prst="rect">
            <a:avLst/>
          </a:prstGeom>
        </p:spPr>
      </p:pic>
      <p:pic>
        <p:nvPicPr>
          <p:cNvPr id="3" name="Picture 2">
            <a:extLst>
              <a:ext uri="{FF2B5EF4-FFF2-40B4-BE49-F238E27FC236}">
                <a16:creationId xmlns:a16="http://schemas.microsoft.com/office/drawing/2014/main" id="{F65CADA1-89D5-4CF7-B1AB-AC00B43D97DB}"/>
              </a:ext>
            </a:extLst>
          </p:cNvPr>
          <p:cNvPicPr>
            <a:picLocks noChangeAspect="1"/>
          </p:cNvPicPr>
          <p:nvPr/>
        </p:nvPicPr>
        <p:blipFill rotWithShape="1">
          <a:blip r:embed="rId4"/>
          <a:srcRect l="37111" t="21646" r="37111" b="23926"/>
          <a:stretch/>
        </p:blipFill>
        <p:spPr>
          <a:xfrm>
            <a:off x="3099367" y="1690689"/>
            <a:ext cx="2459284" cy="3693226"/>
          </a:xfrm>
          <a:prstGeom prst="rect">
            <a:avLst/>
          </a:prstGeom>
        </p:spPr>
      </p:pic>
      <p:pic>
        <p:nvPicPr>
          <p:cNvPr id="4" name="Picture 3">
            <a:extLst>
              <a:ext uri="{FF2B5EF4-FFF2-40B4-BE49-F238E27FC236}">
                <a16:creationId xmlns:a16="http://schemas.microsoft.com/office/drawing/2014/main" id="{DEF07332-596A-4B27-B8EF-97D790FFBB3F}"/>
              </a:ext>
            </a:extLst>
          </p:cNvPr>
          <p:cNvPicPr>
            <a:picLocks noChangeAspect="1"/>
          </p:cNvPicPr>
          <p:nvPr/>
        </p:nvPicPr>
        <p:blipFill rotWithShape="1">
          <a:blip r:embed="rId5"/>
          <a:srcRect l="34343" t="9162" r="34444" b="5852"/>
          <a:stretch/>
        </p:blipFill>
        <p:spPr>
          <a:xfrm>
            <a:off x="6044634" y="1609408"/>
            <a:ext cx="2989107" cy="4578032"/>
          </a:xfrm>
          <a:prstGeom prst="rect">
            <a:avLst/>
          </a:prstGeom>
        </p:spPr>
      </p:pic>
      <p:sp>
        <p:nvSpPr>
          <p:cNvPr id="5" name="Title 4">
            <a:extLst>
              <a:ext uri="{FF2B5EF4-FFF2-40B4-BE49-F238E27FC236}">
                <a16:creationId xmlns:a16="http://schemas.microsoft.com/office/drawing/2014/main" id="{A59A4393-C8FB-43EF-B5F7-7F214551DD17}"/>
              </a:ext>
            </a:extLst>
          </p:cNvPr>
          <p:cNvSpPr>
            <a:spLocks noGrp="1"/>
          </p:cNvSpPr>
          <p:nvPr>
            <p:ph type="title"/>
          </p:nvPr>
        </p:nvSpPr>
        <p:spPr/>
        <p:txBody>
          <a:bodyPr/>
          <a:lstStyle/>
          <a:p>
            <a:r>
              <a:rPr lang="en-GB" dirty="0"/>
              <a:t>Options form</a:t>
            </a:r>
          </a:p>
        </p:txBody>
      </p:sp>
    </p:spTree>
    <p:extLst>
      <p:ext uri="{BB962C8B-B14F-4D97-AF65-F5344CB8AC3E}">
        <p14:creationId xmlns:p14="http://schemas.microsoft.com/office/powerpoint/2010/main" val="3805729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5C23-EB3E-4DC6-8F7D-13A6116D05B5}"/>
              </a:ext>
            </a:extLst>
          </p:cNvPr>
          <p:cNvSpPr>
            <a:spLocks noGrp="1"/>
          </p:cNvSpPr>
          <p:nvPr>
            <p:ph type="title"/>
          </p:nvPr>
        </p:nvSpPr>
        <p:spPr/>
        <p:txBody>
          <a:bodyPr/>
          <a:lstStyle/>
          <a:p>
            <a:r>
              <a:rPr lang="en-GB" dirty="0"/>
              <a:t>Key Dates</a:t>
            </a:r>
          </a:p>
        </p:txBody>
      </p:sp>
      <p:sp>
        <p:nvSpPr>
          <p:cNvPr id="3" name="Rectangle 2">
            <a:extLst>
              <a:ext uri="{FF2B5EF4-FFF2-40B4-BE49-F238E27FC236}">
                <a16:creationId xmlns:a16="http://schemas.microsoft.com/office/drawing/2014/main" id="{22771A54-35AB-4E16-A9FB-3CBEDD7531E1}"/>
              </a:ext>
            </a:extLst>
          </p:cNvPr>
          <p:cNvSpPr/>
          <p:nvPr/>
        </p:nvSpPr>
        <p:spPr>
          <a:xfrm>
            <a:off x="784514" y="1690689"/>
            <a:ext cx="7730836" cy="4524315"/>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From the </a:t>
            </a:r>
            <a:r>
              <a:rPr lang="en-GB" sz="2400" b="1" dirty="0">
                <a:latin typeface="Arial" panose="020B0604020202020204" pitchFamily="34" charset="0"/>
                <a:cs typeface="Arial" panose="020B0604020202020204" pitchFamily="34" charset="0"/>
              </a:rPr>
              <a:t>27</a:t>
            </a:r>
            <a:r>
              <a:rPr lang="en-GB" sz="2400" b="1" baseline="30000" dirty="0">
                <a:latin typeface="Arial" panose="020B0604020202020204" pitchFamily="34" charset="0"/>
                <a:cs typeface="Arial" panose="020B0604020202020204" pitchFamily="34" charset="0"/>
              </a:rPr>
              <a:t>th</a:t>
            </a:r>
            <a:r>
              <a:rPr lang="en-GB" sz="2400" b="1" dirty="0">
                <a:latin typeface="Arial" panose="020B0604020202020204" pitchFamily="34" charset="0"/>
                <a:cs typeface="Arial" panose="020B0604020202020204" pitchFamily="34" charset="0"/>
              </a:rPr>
              <a:t> of January 2023 </a:t>
            </a:r>
            <a:r>
              <a:rPr lang="en-GB" sz="2400" dirty="0">
                <a:latin typeface="Arial" panose="020B0604020202020204" pitchFamily="34" charset="0"/>
                <a:cs typeface="Arial" panose="020B0604020202020204" pitchFamily="34" charset="0"/>
              </a:rPr>
              <a:t>we want to start creating the timetable for the next academic year. If  your son/ daughter is confident with their subject choices please input the options using the QR code and online system.</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Thursday</a:t>
            </a: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2</a:t>
            </a:r>
            <a:r>
              <a:rPr lang="en-GB" sz="2400" b="1" baseline="30000" dirty="0">
                <a:latin typeface="Arial" panose="020B0604020202020204" pitchFamily="34" charset="0"/>
                <a:cs typeface="Arial" panose="020B0604020202020204" pitchFamily="34" charset="0"/>
              </a:rPr>
              <a:t>nd</a:t>
            </a:r>
            <a:r>
              <a:rPr lang="en-GB" sz="2400" b="1" dirty="0">
                <a:latin typeface="Arial" panose="020B0604020202020204" pitchFamily="34" charset="0"/>
                <a:cs typeface="Arial" panose="020B0604020202020204" pitchFamily="34" charset="0"/>
              </a:rPr>
              <a:t> of March Year 9 Parents Evening.  </a:t>
            </a:r>
            <a:r>
              <a:rPr lang="en-GB" sz="2400" dirty="0">
                <a:latin typeface="Arial" panose="020B0604020202020204" pitchFamily="34" charset="0"/>
                <a:cs typeface="Arial" panose="020B0604020202020204" pitchFamily="34" charset="0"/>
              </a:rPr>
              <a:t>A further opportunity for parents/students to discuss and confirm option choices with subject teachers.</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Friday 10</a:t>
            </a:r>
            <a:r>
              <a:rPr lang="en-GB" sz="2400" b="1" baseline="30000" dirty="0">
                <a:latin typeface="Arial" panose="020B0604020202020204" pitchFamily="34" charset="0"/>
                <a:cs typeface="Arial" panose="020B0604020202020204" pitchFamily="34" charset="0"/>
              </a:rPr>
              <a:t>th</a:t>
            </a:r>
            <a:r>
              <a:rPr lang="en-GB" sz="2400" b="1" dirty="0">
                <a:latin typeface="Arial" panose="020B0604020202020204" pitchFamily="34" charset="0"/>
                <a:cs typeface="Arial" panose="020B0604020202020204" pitchFamily="34" charset="0"/>
              </a:rPr>
              <a:t> of March (3pm) - </a:t>
            </a:r>
            <a:r>
              <a:rPr lang="en-GB" sz="2400" dirty="0">
                <a:latin typeface="Arial" panose="020B0604020202020204" pitchFamily="34" charset="0"/>
                <a:cs typeface="Arial" panose="020B0604020202020204" pitchFamily="34" charset="0"/>
              </a:rPr>
              <a:t>Deadline for final option choices. </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12091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4">
            <a:lumMod val="20000"/>
            <a:lumOff val="80000"/>
          </a:schemeClr>
        </a:solidFill>
        <a:ln>
          <a:solidFill>
            <a:schemeClr val="tx1">
              <a:lumMod val="85000"/>
              <a:lumOff val="15000"/>
            </a:schemeClr>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4950</TotalTime>
  <Words>423</Words>
  <Application>Microsoft Office PowerPoint</Application>
  <PresentationFormat>On-screen Show (4:3)</PresentationFormat>
  <Paragraphs>76</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Montserrat</vt:lpstr>
      <vt:lpstr>Montserrat Medium</vt:lpstr>
      <vt:lpstr>Open Sans</vt:lpstr>
      <vt:lpstr>Times New Roman</vt:lpstr>
      <vt:lpstr>Wingdings</vt:lpstr>
      <vt:lpstr>2_Office Theme</vt:lpstr>
      <vt:lpstr>GCSE  Options</vt:lpstr>
      <vt:lpstr>What subjects would you like to study at GCSE?</vt:lpstr>
      <vt:lpstr>Compulsory subjects</vt:lpstr>
      <vt:lpstr>Option subjects 2023- 2025 </vt:lpstr>
      <vt:lpstr>What to expect from the evening?</vt:lpstr>
      <vt:lpstr>PowerPoint Presentation</vt:lpstr>
      <vt:lpstr>Options form</vt:lpstr>
      <vt:lpstr>Key Dates</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PE</dc:title>
  <dc:creator>PELAPTOP</dc:creator>
  <cp:lastModifiedBy>T ABDULLA (Cwmbran High School)</cp:lastModifiedBy>
  <cp:revision>178</cp:revision>
  <cp:lastPrinted>2023-01-19T09:46:28Z</cp:lastPrinted>
  <dcterms:created xsi:type="dcterms:W3CDTF">2016-06-08T08:28:42Z</dcterms:created>
  <dcterms:modified xsi:type="dcterms:W3CDTF">2023-02-09T12:38:13Z</dcterms:modified>
</cp:coreProperties>
</file>